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59" r:id="rId4"/>
    <p:sldId id="260" r:id="rId5"/>
    <p:sldId id="261" r:id="rId6"/>
    <p:sldId id="262"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4" d="100"/>
          <a:sy n="114" d="100"/>
        </p:scale>
        <p:origin x="41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F685CBD-2BF2-4746-9B70-64DC72F3C971}" type="datetimeFigureOut">
              <a:rPr lang="en-GB" smtClean="0"/>
              <a:t>04/12/2018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D16BF6-3DD7-4AC9-8EEE-E8245FC92328}" type="slidenum">
              <a:rPr lang="en-GB" smtClean="0"/>
              <a:t>‹#›</a:t>
            </a:fld>
            <a:endParaRPr lang="en-GB"/>
          </a:p>
        </p:txBody>
      </p:sp>
    </p:spTree>
    <p:extLst>
      <p:ext uri="{BB962C8B-B14F-4D97-AF65-F5344CB8AC3E}">
        <p14:creationId xmlns:p14="http://schemas.microsoft.com/office/powerpoint/2010/main" val="4641641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F685CBD-2BF2-4746-9B70-64DC72F3C971}" type="datetimeFigureOut">
              <a:rPr lang="en-GB" smtClean="0"/>
              <a:t>04/12/2018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D16BF6-3DD7-4AC9-8EEE-E8245FC92328}" type="slidenum">
              <a:rPr lang="en-GB" smtClean="0"/>
              <a:t>‹#›</a:t>
            </a:fld>
            <a:endParaRPr lang="en-GB"/>
          </a:p>
        </p:txBody>
      </p:sp>
    </p:spTree>
    <p:extLst>
      <p:ext uri="{BB962C8B-B14F-4D97-AF65-F5344CB8AC3E}">
        <p14:creationId xmlns:p14="http://schemas.microsoft.com/office/powerpoint/2010/main" val="4795647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F685CBD-2BF2-4746-9B70-64DC72F3C971}" type="datetimeFigureOut">
              <a:rPr lang="en-GB" smtClean="0"/>
              <a:t>04/12/2018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D16BF6-3DD7-4AC9-8EEE-E8245FC92328}" type="slidenum">
              <a:rPr lang="en-GB" smtClean="0"/>
              <a:t>‹#›</a:t>
            </a:fld>
            <a:endParaRPr lang="en-GB"/>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007494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F685CBD-2BF2-4746-9B70-64DC72F3C971}" type="datetimeFigureOut">
              <a:rPr lang="en-GB" smtClean="0"/>
              <a:t>04/12/2018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D16BF6-3DD7-4AC9-8EEE-E8245FC92328}" type="slidenum">
              <a:rPr lang="en-GB" smtClean="0"/>
              <a:t>‹#›</a:t>
            </a:fld>
            <a:endParaRPr lang="en-GB"/>
          </a:p>
        </p:txBody>
      </p:sp>
    </p:spTree>
    <p:extLst>
      <p:ext uri="{BB962C8B-B14F-4D97-AF65-F5344CB8AC3E}">
        <p14:creationId xmlns:p14="http://schemas.microsoft.com/office/powerpoint/2010/main" val="198181705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F685CBD-2BF2-4746-9B70-64DC72F3C971}" type="datetimeFigureOut">
              <a:rPr lang="en-GB" smtClean="0"/>
              <a:t>04/12/2018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D16BF6-3DD7-4AC9-8EEE-E8245FC92328}" type="slidenum">
              <a:rPr lang="en-GB" smtClean="0"/>
              <a:t>‹#›</a:t>
            </a:fld>
            <a:endParaRPr lang="en-GB"/>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13837209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F685CBD-2BF2-4746-9B70-64DC72F3C971}" type="datetimeFigureOut">
              <a:rPr lang="en-GB" smtClean="0"/>
              <a:t>04/12/2018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D16BF6-3DD7-4AC9-8EEE-E8245FC92328}" type="slidenum">
              <a:rPr lang="en-GB" smtClean="0"/>
              <a:t>‹#›</a:t>
            </a:fld>
            <a:endParaRPr lang="en-GB"/>
          </a:p>
        </p:txBody>
      </p:sp>
    </p:spTree>
    <p:extLst>
      <p:ext uri="{BB962C8B-B14F-4D97-AF65-F5344CB8AC3E}">
        <p14:creationId xmlns:p14="http://schemas.microsoft.com/office/powerpoint/2010/main" val="91527554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685CBD-2BF2-4746-9B70-64DC72F3C971}" type="datetimeFigureOut">
              <a:rPr lang="en-GB" smtClean="0"/>
              <a:t>04/12/2018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D16BF6-3DD7-4AC9-8EEE-E8245FC92328}" type="slidenum">
              <a:rPr lang="en-GB" smtClean="0"/>
              <a:t>‹#›</a:t>
            </a:fld>
            <a:endParaRPr lang="en-GB"/>
          </a:p>
        </p:txBody>
      </p:sp>
    </p:spTree>
    <p:extLst>
      <p:ext uri="{BB962C8B-B14F-4D97-AF65-F5344CB8AC3E}">
        <p14:creationId xmlns:p14="http://schemas.microsoft.com/office/powerpoint/2010/main" val="297766633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685CBD-2BF2-4746-9B70-64DC72F3C971}" type="datetimeFigureOut">
              <a:rPr lang="en-GB" smtClean="0"/>
              <a:t>04/12/2018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D16BF6-3DD7-4AC9-8EEE-E8245FC92328}" type="slidenum">
              <a:rPr lang="en-GB" smtClean="0"/>
              <a:t>‹#›</a:t>
            </a:fld>
            <a:endParaRPr lang="en-GB"/>
          </a:p>
        </p:txBody>
      </p:sp>
    </p:spTree>
    <p:extLst>
      <p:ext uri="{BB962C8B-B14F-4D97-AF65-F5344CB8AC3E}">
        <p14:creationId xmlns:p14="http://schemas.microsoft.com/office/powerpoint/2010/main" val="26593250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685CBD-2BF2-4746-9B70-64DC72F3C971}" type="datetimeFigureOut">
              <a:rPr lang="en-GB" smtClean="0"/>
              <a:t>04/12/2018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D16BF6-3DD7-4AC9-8EEE-E8245FC92328}" type="slidenum">
              <a:rPr lang="en-GB" smtClean="0"/>
              <a:t>‹#›</a:t>
            </a:fld>
            <a:endParaRPr lang="en-GB"/>
          </a:p>
        </p:txBody>
      </p:sp>
    </p:spTree>
    <p:extLst>
      <p:ext uri="{BB962C8B-B14F-4D97-AF65-F5344CB8AC3E}">
        <p14:creationId xmlns:p14="http://schemas.microsoft.com/office/powerpoint/2010/main" val="40339014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AF685CBD-2BF2-4746-9B70-64DC72F3C971}" type="datetimeFigureOut">
              <a:rPr lang="en-GB" smtClean="0"/>
              <a:t>04/12/2018</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CD16BF6-3DD7-4AC9-8EEE-E8245FC92328}" type="slidenum">
              <a:rPr lang="en-GB" smtClean="0"/>
              <a:t>‹#›</a:t>
            </a:fld>
            <a:endParaRPr lang="en-GB"/>
          </a:p>
        </p:txBody>
      </p:sp>
    </p:spTree>
    <p:extLst>
      <p:ext uri="{BB962C8B-B14F-4D97-AF65-F5344CB8AC3E}">
        <p14:creationId xmlns:p14="http://schemas.microsoft.com/office/powerpoint/2010/main" val="70411159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F685CBD-2BF2-4746-9B70-64DC72F3C971}" type="datetimeFigureOut">
              <a:rPr lang="en-GB" smtClean="0"/>
              <a:t>04/12/2018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CD16BF6-3DD7-4AC9-8EEE-E8245FC92328}" type="slidenum">
              <a:rPr lang="en-GB" smtClean="0"/>
              <a:t>‹#›</a:t>
            </a:fld>
            <a:endParaRPr lang="en-GB"/>
          </a:p>
        </p:txBody>
      </p:sp>
    </p:spTree>
    <p:extLst>
      <p:ext uri="{BB962C8B-B14F-4D97-AF65-F5344CB8AC3E}">
        <p14:creationId xmlns:p14="http://schemas.microsoft.com/office/powerpoint/2010/main" val="7667083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F685CBD-2BF2-4746-9B70-64DC72F3C971}" type="datetimeFigureOut">
              <a:rPr lang="en-GB" smtClean="0"/>
              <a:t>04/12/2018</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CD16BF6-3DD7-4AC9-8EEE-E8245FC92328}" type="slidenum">
              <a:rPr lang="en-GB" smtClean="0"/>
              <a:t>‹#›</a:t>
            </a:fld>
            <a:endParaRPr lang="en-GB"/>
          </a:p>
        </p:txBody>
      </p:sp>
    </p:spTree>
    <p:extLst>
      <p:ext uri="{BB962C8B-B14F-4D97-AF65-F5344CB8AC3E}">
        <p14:creationId xmlns:p14="http://schemas.microsoft.com/office/powerpoint/2010/main" val="26475717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F685CBD-2BF2-4746-9B70-64DC72F3C971}" type="datetimeFigureOut">
              <a:rPr lang="en-GB" smtClean="0"/>
              <a:t>04/12/2018</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CD16BF6-3DD7-4AC9-8EEE-E8245FC92328}" type="slidenum">
              <a:rPr lang="en-GB" smtClean="0"/>
              <a:t>‹#›</a:t>
            </a:fld>
            <a:endParaRPr lang="en-GB"/>
          </a:p>
        </p:txBody>
      </p:sp>
    </p:spTree>
    <p:extLst>
      <p:ext uri="{BB962C8B-B14F-4D97-AF65-F5344CB8AC3E}">
        <p14:creationId xmlns:p14="http://schemas.microsoft.com/office/powerpoint/2010/main" val="38177788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685CBD-2BF2-4746-9B70-64DC72F3C971}" type="datetimeFigureOut">
              <a:rPr lang="en-GB" smtClean="0"/>
              <a:t>04/12/2018</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CD16BF6-3DD7-4AC9-8EEE-E8245FC92328}" type="slidenum">
              <a:rPr lang="en-GB" smtClean="0"/>
              <a:t>‹#›</a:t>
            </a:fld>
            <a:endParaRPr lang="en-GB"/>
          </a:p>
        </p:txBody>
      </p:sp>
    </p:spTree>
    <p:extLst>
      <p:ext uri="{BB962C8B-B14F-4D97-AF65-F5344CB8AC3E}">
        <p14:creationId xmlns:p14="http://schemas.microsoft.com/office/powerpoint/2010/main" val="28291021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AF685CBD-2BF2-4746-9B70-64DC72F3C971}" type="datetimeFigureOut">
              <a:rPr lang="en-GB" smtClean="0"/>
              <a:t>04/12/2018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CD16BF6-3DD7-4AC9-8EEE-E8245FC92328}" type="slidenum">
              <a:rPr lang="en-GB" smtClean="0"/>
              <a:t>‹#›</a:t>
            </a:fld>
            <a:endParaRPr lang="en-GB"/>
          </a:p>
        </p:txBody>
      </p:sp>
    </p:spTree>
    <p:extLst>
      <p:ext uri="{BB962C8B-B14F-4D97-AF65-F5344CB8AC3E}">
        <p14:creationId xmlns:p14="http://schemas.microsoft.com/office/powerpoint/2010/main" val="10902525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AF685CBD-2BF2-4746-9B70-64DC72F3C971}" type="datetimeFigureOut">
              <a:rPr lang="en-GB" smtClean="0"/>
              <a:t>04/12/2018</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CD16BF6-3DD7-4AC9-8EEE-E8245FC92328}" type="slidenum">
              <a:rPr lang="en-GB" smtClean="0"/>
              <a:t>‹#›</a:t>
            </a:fld>
            <a:endParaRPr lang="en-GB"/>
          </a:p>
        </p:txBody>
      </p:sp>
    </p:spTree>
    <p:extLst>
      <p:ext uri="{BB962C8B-B14F-4D97-AF65-F5344CB8AC3E}">
        <p14:creationId xmlns:p14="http://schemas.microsoft.com/office/powerpoint/2010/main" val="3130352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AF685CBD-2BF2-4746-9B70-64DC72F3C971}" type="datetimeFigureOut">
              <a:rPr lang="en-GB" smtClean="0"/>
              <a:t>04/12/2018</a:t>
            </a:fld>
            <a:endParaRPr lang="en-GB"/>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9CD16BF6-3DD7-4AC9-8EEE-E8245FC92328}" type="slidenum">
              <a:rPr lang="en-GB" smtClean="0"/>
              <a:t>‹#›</a:t>
            </a:fld>
            <a:endParaRPr lang="en-GB"/>
          </a:p>
        </p:txBody>
      </p:sp>
    </p:spTree>
    <p:extLst>
      <p:ext uri="{BB962C8B-B14F-4D97-AF65-F5344CB8AC3E}">
        <p14:creationId xmlns:p14="http://schemas.microsoft.com/office/powerpoint/2010/main" val="235074585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9D5BB-6C20-4CE2-B612-18A4102FC4B7}"/>
              </a:ext>
            </a:extLst>
          </p:cNvPr>
          <p:cNvSpPr>
            <a:spLocks noGrp="1"/>
          </p:cNvSpPr>
          <p:nvPr>
            <p:ph type="ctrTitle"/>
          </p:nvPr>
        </p:nvSpPr>
        <p:spPr>
          <a:xfrm>
            <a:off x="684211" y="685799"/>
            <a:ext cx="8516349" cy="1277225"/>
          </a:xfrm>
        </p:spPr>
        <p:txBody>
          <a:bodyPr/>
          <a:lstStyle/>
          <a:p>
            <a:r>
              <a:rPr lang="en-GB" dirty="0">
                <a:solidFill>
                  <a:schemeClr val="tx2"/>
                </a:solidFill>
              </a:rPr>
              <a:t>Descending to the Chariot</a:t>
            </a:r>
          </a:p>
        </p:txBody>
      </p:sp>
      <p:sp>
        <p:nvSpPr>
          <p:cNvPr id="3" name="Subtitle 2">
            <a:extLst>
              <a:ext uri="{FF2B5EF4-FFF2-40B4-BE49-F238E27FC236}">
                <a16:creationId xmlns:a16="http://schemas.microsoft.com/office/drawing/2014/main" id="{A30A4A84-BC31-4AEE-BCA0-00ACF17B6EE9}"/>
              </a:ext>
            </a:extLst>
          </p:cNvPr>
          <p:cNvSpPr>
            <a:spLocks noGrp="1"/>
          </p:cNvSpPr>
          <p:nvPr>
            <p:ph type="subTitle" idx="1"/>
          </p:nvPr>
        </p:nvSpPr>
        <p:spPr>
          <a:xfrm>
            <a:off x="1058917" y="2842819"/>
            <a:ext cx="7766936" cy="479222"/>
          </a:xfrm>
        </p:spPr>
        <p:txBody>
          <a:bodyPr>
            <a:normAutofit/>
          </a:bodyPr>
          <a:lstStyle/>
          <a:p>
            <a:pPr algn="ctr"/>
            <a:r>
              <a:rPr lang="en-GB" sz="2400" dirty="0">
                <a:solidFill>
                  <a:schemeClr val="tx2"/>
                </a:solidFill>
                <a:latin typeface="+mj-lt"/>
                <a:ea typeface="+mj-ea"/>
                <a:cs typeface="+mj-cs"/>
              </a:rPr>
              <a:t>Early Jewish Mystics and the </a:t>
            </a:r>
            <a:r>
              <a:rPr lang="en-GB" sz="2400" dirty="0" err="1">
                <a:solidFill>
                  <a:schemeClr val="tx2"/>
                </a:solidFill>
                <a:latin typeface="+mj-lt"/>
                <a:ea typeface="+mj-ea"/>
                <a:cs typeface="+mj-cs"/>
              </a:rPr>
              <a:t>Hechalot</a:t>
            </a:r>
            <a:r>
              <a:rPr lang="en-GB" sz="2400" dirty="0">
                <a:solidFill>
                  <a:schemeClr val="tx2"/>
                </a:solidFill>
                <a:latin typeface="+mj-lt"/>
                <a:ea typeface="+mj-ea"/>
                <a:cs typeface="+mj-cs"/>
              </a:rPr>
              <a:t> Literature</a:t>
            </a:r>
          </a:p>
        </p:txBody>
      </p:sp>
      <p:pic>
        <p:nvPicPr>
          <p:cNvPr id="4" name="Picture 3" descr="A picture containing text, book, photo&#10;&#10;Description automatically generated">
            <a:extLst>
              <a:ext uri="{FF2B5EF4-FFF2-40B4-BE49-F238E27FC236}">
                <a16:creationId xmlns:a16="http://schemas.microsoft.com/office/drawing/2014/main" id="{0D9AE228-3A3A-4D44-80B2-DFF1432D17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77185"/>
            <a:ext cx="3443877" cy="1380815"/>
          </a:xfrm>
          <a:prstGeom prst="rect">
            <a:avLst/>
          </a:prstGeom>
        </p:spPr>
      </p:pic>
      <p:sp>
        <p:nvSpPr>
          <p:cNvPr id="5" name="TextBox 4">
            <a:extLst>
              <a:ext uri="{FF2B5EF4-FFF2-40B4-BE49-F238E27FC236}">
                <a16:creationId xmlns:a16="http://schemas.microsoft.com/office/drawing/2014/main" id="{A5DD4F14-9C4B-4AC8-AFA0-8DDAAF10A158}"/>
              </a:ext>
            </a:extLst>
          </p:cNvPr>
          <p:cNvSpPr txBox="1"/>
          <p:nvPr/>
        </p:nvSpPr>
        <p:spPr>
          <a:xfrm>
            <a:off x="7387016" y="6550223"/>
            <a:ext cx="4877602" cy="307777"/>
          </a:xfrm>
          <a:prstGeom prst="rect">
            <a:avLst/>
          </a:prstGeom>
          <a:noFill/>
        </p:spPr>
        <p:txBody>
          <a:bodyPr wrap="square" rtlCol="0">
            <a:spAutoFit/>
          </a:bodyPr>
          <a:lstStyle/>
          <a:p>
            <a:r>
              <a:rPr lang="en-GB" sz="1400" dirty="0"/>
              <a:t>Harry Freedman	www.harryfreedmanbooks.com</a:t>
            </a:r>
          </a:p>
        </p:txBody>
      </p:sp>
    </p:spTree>
    <p:extLst>
      <p:ext uri="{BB962C8B-B14F-4D97-AF65-F5344CB8AC3E}">
        <p14:creationId xmlns:p14="http://schemas.microsoft.com/office/powerpoint/2010/main" val="41055456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9D5BB-6C20-4CE2-B612-18A4102FC4B7}"/>
              </a:ext>
            </a:extLst>
          </p:cNvPr>
          <p:cNvSpPr>
            <a:spLocks noGrp="1"/>
          </p:cNvSpPr>
          <p:nvPr>
            <p:ph type="ctrTitle"/>
          </p:nvPr>
        </p:nvSpPr>
        <p:spPr>
          <a:xfrm>
            <a:off x="793268" y="847289"/>
            <a:ext cx="8516349" cy="2197915"/>
          </a:xfrm>
        </p:spPr>
        <p:txBody>
          <a:bodyPr/>
          <a:lstStyle/>
          <a:p>
            <a:pPr algn="l">
              <a:lnSpc>
                <a:spcPts val="1500"/>
              </a:lnSpc>
              <a:spcAft>
                <a:spcPts val="300"/>
              </a:spcAft>
            </a:pPr>
            <a:r>
              <a:rPr lang="en-GB" sz="1000" b="1" dirty="0">
                <a:solidFill>
                  <a:schemeClr val="tx2"/>
                </a:solidFill>
              </a:rPr>
              <a:t>1</a:t>
            </a:r>
            <a:r>
              <a:rPr lang="en-GB" sz="1400" dirty="0">
                <a:solidFill>
                  <a:schemeClr val="tx2"/>
                </a:solidFill>
              </a:rPr>
              <a:t> </a:t>
            </a:r>
            <a:r>
              <a:rPr lang="en-GB" sz="1200" dirty="0">
                <a:solidFill>
                  <a:schemeClr val="tx2"/>
                </a:solidFill>
              </a:rPr>
              <a:t>Now it came to pass in the thirtieth year, in the fourth month, in the fifth day of the month, as I was among the captives by the river </a:t>
            </a:r>
            <a:r>
              <a:rPr lang="en-GB" sz="1200" dirty="0" err="1">
                <a:solidFill>
                  <a:schemeClr val="tx2"/>
                </a:solidFill>
              </a:rPr>
              <a:t>Chebar</a:t>
            </a:r>
            <a:r>
              <a:rPr lang="en-GB" sz="1200" dirty="0">
                <a:solidFill>
                  <a:schemeClr val="tx2"/>
                </a:solidFill>
              </a:rPr>
              <a:t> that the heavens were opened, and I saw visions of God. </a:t>
            </a:r>
            <a:br>
              <a:rPr lang="en-GB" sz="1200" dirty="0">
                <a:solidFill>
                  <a:schemeClr val="tx2"/>
                </a:solidFill>
              </a:rPr>
            </a:br>
            <a:r>
              <a:rPr lang="en-GB" sz="1200" b="1" dirty="0">
                <a:solidFill>
                  <a:schemeClr val="tx2"/>
                </a:solidFill>
              </a:rPr>
              <a:t>2</a:t>
            </a:r>
            <a:r>
              <a:rPr lang="en-GB" sz="1200" dirty="0">
                <a:solidFill>
                  <a:schemeClr val="tx2"/>
                </a:solidFill>
              </a:rPr>
              <a:t> In the fifth day of the month, which was the fifth year of king Jehoiachin's captivity, </a:t>
            </a:r>
            <a:br>
              <a:rPr lang="en-GB" sz="1200" dirty="0">
                <a:solidFill>
                  <a:schemeClr val="tx2"/>
                </a:solidFill>
              </a:rPr>
            </a:br>
            <a:r>
              <a:rPr lang="en-GB" sz="1200" b="1" dirty="0">
                <a:solidFill>
                  <a:schemeClr val="tx2"/>
                </a:solidFill>
              </a:rPr>
              <a:t>3</a:t>
            </a:r>
            <a:r>
              <a:rPr lang="en-GB" sz="1200" dirty="0">
                <a:solidFill>
                  <a:schemeClr val="tx2"/>
                </a:solidFill>
              </a:rPr>
              <a:t> the word of the Lord came unto Ezekiel the priest, the son of </a:t>
            </a:r>
            <a:r>
              <a:rPr lang="en-GB" sz="1200" dirty="0" err="1">
                <a:solidFill>
                  <a:schemeClr val="tx2"/>
                </a:solidFill>
              </a:rPr>
              <a:t>Buzi</a:t>
            </a:r>
            <a:r>
              <a:rPr lang="en-GB" sz="1200" dirty="0">
                <a:solidFill>
                  <a:schemeClr val="tx2"/>
                </a:solidFill>
              </a:rPr>
              <a:t>, in the land of the Chaldeans by the river </a:t>
            </a:r>
            <a:r>
              <a:rPr lang="en-GB" sz="1200" dirty="0" err="1">
                <a:solidFill>
                  <a:schemeClr val="tx2"/>
                </a:solidFill>
              </a:rPr>
              <a:t>Chebar</a:t>
            </a:r>
            <a:r>
              <a:rPr lang="en-GB" sz="1200" dirty="0">
                <a:solidFill>
                  <a:schemeClr val="tx2"/>
                </a:solidFill>
              </a:rPr>
              <a:t>; and the hand of the Lord was there upon him. </a:t>
            </a:r>
            <a:br>
              <a:rPr lang="en-GB" sz="1200" dirty="0">
                <a:solidFill>
                  <a:schemeClr val="tx2"/>
                </a:solidFill>
              </a:rPr>
            </a:br>
            <a:r>
              <a:rPr lang="en-GB" sz="1200" b="1" dirty="0">
                <a:solidFill>
                  <a:schemeClr val="tx2"/>
                </a:solidFill>
              </a:rPr>
              <a:t>4</a:t>
            </a:r>
            <a:r>
              <a:rPr lang="en-GB" sz="1200" dirty="0">
                <a:solidFill>
                  <a:schemeClr val="tx2"/>
                </a:solidFill>
              </a:rPr>
              <a:t> And I looked, and, behold, a stormy wind came out of the north, a great cloud, with a fire flashing up, so that a brightness was round about it; and out of the midst thereof as the colour of electrum, out of the midst of the fire. </a:t>
            </a:r>
            <a:br>
              <a:rPr lang="en-GB" sz="1200" dirty="0">
                <a:solidFill>
                  <a:schemeClr val="tx2"/>
                </a:solidFill>
              </a:rPr>
            </a:br>
            <a:r>
              <a:rPr lang="en-GB" sz="1200" b="1" dirty="0">
                <a:solidFill>
                  <a:schemeClr val="tx2"/>
                </a:solidFill>
              </a:rPr>
              <a:t>5</a:t>
            </a:r>
            <a:r>
              <a:rPr lang="en-GB" sz="1200" dirty="0">
                <a:solidFill>
                  <a:schemeClr val="tx2"/>
                </a:solidFill>
              </a:rPr>
              <a:t> And out of the midst thereof came the likeness of four living creatures. And this was their appearance: they had the likeness of a man. </a:t>
            </a:r>
            <a:br>
              <a:rPr lang="en-GB" sz="1200" dirty="0">
                <a:solidFill>
                  <a:schemeClr val="tx2"/>
                </a:solidFill>
              </a:rPr>
            </a:br>
            <a:r>
              <a:rPr lang="en-GB" sz="1200" b="1" dirty="0">
                <a:solidFill>
                  <a:schemeClr val="tx2"/>
                </a:solidFill>
              </a:rPr>
              <a:t>6</a:t>
            </a:r>
            <a:r>
              <a:rPr lang="en-GB" sz="1200" dirty="0">
                <a:solidFill>
                  <a:schemeClr val="tx2"/>
                </a:solidFill>
              </a:rPr>
              <a:t> And every one had four faces, and every one of them had four wings. </a:t>
            </a:r>
            <a:r>
              <a:rPr lang="en-GB" sz="1200" b="1" dirty="0">
                <a:solidFill>
                  <a:schemeClr val="tx2"/>
                </a:solidFill>
              </a:rPr>
              <a:t>….</a:t>
            </a:r>
            <a:r>
              <a:rPr lang="en-GB" sz="1200" dirty="0">
                <a:solidFill>
                  <a:schemeClr val="tx2"/>
                </a:solidFill>
              </a:rPr>
              <a:t> </a:t>
            </a:r>
          </a:p>
        </p:txBody>
      </p:sp>
      <p:pic>
        <p:nvPicPr>
          <p:cNvPr id="4" name="Picture 3" descr="A picture containing text, book, photo&#10;&#10;Description automatically generated">
            <a:extLst>
              <a:ext uri="{FF2B5EF4-FFF2-40B4-BE49-F238E27FC236}">
                <a16:creationId xmlns:a16="http://schemas.microsoft.com/office/drawing/2014/main" id="{0D9AE228-3A3A-4D44-80B2-DFF1432D17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77185"/>
            <a:ext cx="3443877" cy="1380815"/>
          </a:xfrm>
          <a:prstGeom prst="rect">
            <a:avLst/>
          </a:prstGeom>
        </p:spPr>
      </p:pic>
      <p:sp>
        <p:nvSpPr>
          <p:cNvPr id="5" name="TextBox 4">
            <a:extLst>
              <a:ext uri="{FF2B5EF4-FFF2-40B4-BE49-F238E27FC236}">
                <a16:creationId xmlns:a16="http://schemas.microsoft.com/office/drawing/2014/main" id="{A5DD4F14-9C4B-4AC8-AFA0-8DDAAF10A158}"/>
              </a:ext>
            </a:extLst>
          </p:cNvPr>
          <p:cNvSpPr txBox="1"/>
          <p:nvPr/>
        </p:nvSpPr>
        <p:spPr>
          <a:xfrm>
            <a:off x="7387016" y="6550223"/>
            <a:ext cx="4877602" cy="307777"/>
          </a:xfrm>
          <a:prstGeom prst="rect">
            <a:avLst/>
          </a:prstGeom>
          <a:noFill/>
        </p:spPr>
        <p:txBody>
          <a:bodyPr wrap="square" rtlCol="0">
            <a:spAutoFit/>
          </a:bodyPr>
          <a:lstStyle/>
          <a:p>
            <a:r>
              <a:rPr lang="en-GB" sz="1400" dirty="0"/>
              <a:t>Harry Freedman	www.harryfreedmanbooks.com</a:t>
            </a:r>
          </a:p>
        </p:txBody>
      </p:sp>
      <p:sp>
        <p:nvSpPr>
          <p:cNvPr id="3" name="TextBox 2">
            <a:extLst>
              <a:ext uri="{FF2B5EF4-FFF2-40B4-BE49-F238E27FC236}">
                <a16:creationId xmlns:a16="http://schemas.microsoft.com/office/drawing/2014/main" id="{71288309-F039-495F-BB9A-F9708A14945B}"/>
              </a:ext>
            </a:extLst>
          </p:cNvPr>
          <p:cNvSpPr txBox="1"/>
          <p:nvPr/>
        </p:nvSpPr>
        <p:spPr>
          <a:xfrm>
            <a:off x="793268" y="3137483"/>
            <a:ext cx="8279934" cy="2123658"/>
          </a:xfrm>
          <a:prstGeom prst="rect">
            <a:avLst/>
          </a:prstGeom>
          <a:noFill/>
        </p:spPr>
        <p:txBody>
          <a:bodyPr wrap="square" rtlCol="0">
            <a:spAutoFit/>
          </a:bodyPr>
          <a:lstStyle/>
          <a:p>
            <a:r>
              <a:rPr lang="en-GB" sz="1200" dirty="0">
                <a:solidFill>
                  <a:schemeClr val="tx2"/>
                </a:solidFill>
                <a:latin typeface="+mj-lt"/>
                <a:ea typeface="+mj-ea"/>
                <a:cs typeface="+mj-cs"/>
              </a:rPr>
              <a:t>….15 Now as I beheld the living creatures, behold one wheel at the bottom hard by the living creatures, at the four faces thereof. </a:t>
            </a:r>
            <a:br>
              <a:rPr lang="en-GB" sz="1200" dirty="0">
                <a:solidFill>
                  <a:schemeClr val="tx2"/>
                </a:solidFill>
                <a:latin typeface="+mj-lt"/>
                <a:ea typeface="+mj-ea"/>
                <a:cs typeface="+mj-cs"/>
              </a:rPr>
            </a:br>
            <a:r>
              <a:rPr lang="en-GB" sz="1200" dirty="0">
                <a:solidFill>
                  <a:schemeClr val="tx2"/>
                </a:solidFill>
                <a:latin typeface="+mj-lt"/>
                <a:ea typeface="+mj-ea"/>
                <a:cs typeface="+mj-cs"/>
              </a:rPr>
              <a:t>16 The appearance of the wheels and their work was like unto the colour of a beryl; and they four had one likeness; and their appearance and their work was as it were a wheel within a wheel. </a:t>
            </a:r>
            <a:br>
              <a:rPr lang="en-GB" sz="1200" dirty="0">
                <a:solidFill>
                  <a:schemeClr val="tx2"/>
                </a:solidFill>
                <a:latin typeface="+mj-lt"/>
                <a:ea typeface="+mj-ea"/>
                <a:cs typeface="+mj-cs"/>
              </a:rPr>
            </a:br>
            <a:r>
              <a:rPr lang="en-GB" sz="1200" dirty="0">
                <a:solidFill>
                  <a:schemeClr val="tx2"/>
                </a:solidFill>
                <a:latin typeface="+mj-lt"/>
                <a:ea typeface="+mj-ea"/>
                <a:cs typeface="+mj-cs"/>
              </a:rPr>
              <a:t>17 When they went, they went toward their four sides; they turned not when they went. </a:t>
            </a:r>
            <a:br>
              <a:rPr lang="en-GB" sz="1200" dirty="0">
                <a:solidFill>
                  <a:schemeClr val="tx2"/>
                </a:solidFill>
                <a:latin typeface="+mj-lt"/>
                <a:ea typeface="+mj-ea"/>
                <a:cs typeface="+mj-cs"/>
              </a:rPr>
            </a:br>
            <a:r>
              <a:rPr lang="en-GB" sz="1200" dirty="0">
                <a:solidFill>
                  <a:schemeClr val="tx2"/>
                </a:solidFill>
                <a:latin typeface="+mj-lt"/>
                <a:ea typeface="+mj-ea"/>
                <a:cs typeface="+mj-cs"/>
              </a:rPr>
              <a:t>18 As for their rings, they were high and they were dreadful; and they four had their rings full of eyes round about. </a:t>
            </a:r>
            <a:br>
              <a:rPr lang="en-GB" sz="1200" dirty="0">
                <a:solidFill>
                  <a:schemeClr val="tx2"/>
                </a:solidFill>
                <a:latin typeface="+mj-lt"/>
                <a:ea typeface="+mj-ea"/>
                <a:cs typeface="+mj-cs"/>
              </a:rPr>
            </a:br>
            <a:r>
              <a:rPr lang="en-GB" sz="1200" dirty="0">
                <a:solidFill>
                  <a:schemeClr val="tx2"/>
                </a:solidFill>
                <a:latin typeface="+mj-lt"/>
                <a:ea typeface="+mj-ea"/>
                <a:cs typeface="+mj-cs"/>
              </a:rPr>
              <a:t>19 And when the living creatures went, the wheels went hard by them; and when the living creatures were lifted up from the bottom, the wheels were lifted up. </a:t>
            </a:r>
            <a:br>
              <a:rPr lang="en-GB" sz="1200" dirty="0">
                <a:solidFill>
                  <a:schemeClr val="tx2"/>
                </a:solidFill>
                <a:latin typeface="+mj-lt"/>
                <a:ea typeface="+mj-ea"/>
                <a:cs typeface="+mj-cs"/>
              </a:rPr>
            </a:br>
            <a:r>
              <a:rPr lang="en-GB" sz="1200" dirty="0">
                <a:solidFill>
                  <a:schemeClr val="tx2"/>
                </a:solidFill>
                <a:latin typeface="+mj-lt"/>
                <a:ea typeface="+mj-ea"/>
                <a:cs typeface="+mj-cs"/>
              </a:rPr>
              <a:t>20 Whithersoever the spirit was to go, as the spirit was to go thither, so they went; and the wheels were lifted up beside them; for the spirit of the living creature was in the wheels. </a:t>
            </a:r>
            <a:br>
              <a:rPr lang="en-GB" sz="1200" dirty="0">
                <a:solidFill>
                  <a:schemeClr val="tx2"/>
                </a:solidFill>
                <a:latin typeface="+mj-lt"/>
                <a:ea typeface="+mj-ea"/>
                <a:cs typeface="+mj-cs"/>
              </a:rPr>
            </a:br>
            <a:r>
              <a:rPr lang="en-GB" sz="1200" dirty="0">
                <a:solidFill>
                  <a:schemeClr val="tx2"/>
                </a:solidFill>
                <a:latin typeface="+mj-lt"/>
                <a:ea typeface="+mj-ea"/>
                <a:cs typeface="+mj-cs"/>
              </a:rPr>
              <a:t>															Ezekiel Chapter 1</a:t>
            </a:r>
          </a:p>
        </p:txBody>
      </p:sp>
    </p:spTree>
    <p:extLst>
      <p:ext uri="{BB962C8B-B14F-4D97-AF65-F5344CB8AC3E}">
        <p14:creationId xmlns:p14="http://schemas.microsoft.com/office/powerpoint/2010/main" val="34740702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9D5BB-6C20-4CE2-B612-18A4102FC4B7}"/>
              </a:ext>
            </a:extLst>
          </p:cNvPr>
          <p:cNvSpPr>
            <a:spLocks noGrp="1"/>
          </p:cNvSpPr>
          <p:nvPr>
            <p:ph type="ctrTitle"/>
          </p:nvPr>
        </p:nvSpPr>
        <p:spPr>
          <a:xfrm>
            <a:off x="764417" y="2157623"/>
            <a:ext cx="8516349" cy="1677797"/>
          </a:xfrm>
        </p:spPr>
        <p:txBody>
          <a:bodyPr/>
          <a:lstStyle/>
          <a:p>
            <a:pPr algn="l"/>
            <a:r>
              <a:rPr lang="en-GB" sz="1200" b="1" dirty="0">
                <a:solidFill>
                  <a:schemeClr val="tx2"/>
                </a:solidFill>
              </a:rPr>
              <a:t>The rabbis taught: Four entered the </a:t>
            </a:r>
            <a:r>
              <a:rPr lang="en-GB" sz="1200" b="1" i="1" dirty="0" err="1">
                <a:solidFill>
                  <a:schemeClr val="tx2"/>
                </a:solidFill>
              </a:rPr>
              <a:t>pardes</a:t>
            </a:r>
            <a:r>
              <a:rPr lang="en-GB" sz="1200" dirty="0">
                <a:solidFill>
                  <a:schemeClr val="tx2"/>
                </a:solidFill>
              </a:rPr>
              <a:t>, </a:t>
            </a:r>
            <a:r>
              <a:rPr lang="en-GB" sz="1200" b="1" dirty="0">
                <a:solidFill>
                  <a:schemeClr val="tx2"/>
                </a:solidFill>
              </a:rPr>
              <a:t>and they are ben </a:t>
            </a:r>
            <a:r>
              <a:rPr lang="en-GB" sz="1200" b="1" dirty="0" err="1">
                <a:solidFill>
                  <a:schemeClr val="tx2"/>
                </a:solidFill>
              </a:rPr>
              <a:t>Azzai</a:t>
            </a:r>
            <a:r>
              <a:rPr lang="en-GB" sz="1200" b="1" dirty="0">
                <a:solidFill>
                  <a:schemeClr val="tx2"/>
                </a:solidFill>
              </a:rPr>
              <a:t>, ben </a:t>
            </a:r>
            <a:r>
              <a:rPr lang="en-GB" sz="1200" b="1" dirty="0" err="1">
                <a:solidFill>
                  <a:schemeClr val="tx2"/>
                </a:solidFill>
              </a:rPr>
              <a:t>Zoma</a:t>
            </a:r>
            <a:r>
              <a:rPr lang="en-GB" sz="1200" b="1" dirty="0">
                <a:solidFill>
                  <a:schemeClr val="tx2"/>
                </a:solidFill>
              </a:rPr>
              <a:t>, </a:t>
            </a:r>
            <a:r>
              <a:rPr lang="en-GB" sz="1200" b="1" i="1" dirty="0" err="1">
                <a:solidFill>
                  <a:schemeClr val="tx2"/>
                </a:solidFill>
              </a:rPr>
              <a:t>Aḥer</a:t>
            </a:r>
            <a:r>
              <a:rPr lang="en-GB" sz="1200" b="1" dirty="0">
                <a:solidFill>
                  <a:schemeClr val="tx2"/>
                </a:solidFill>
              </a:rPr>
              <a:t>,</a:t>
            </a:r>
            <a:r>
              <a:rPr lang="en-GB" sz="1200" dirty="0">
                <a:solidFill>
                  <a:schemeClr val="tx2"/>
                </a:solidFill>
              </a:rPr>
              <a:t> </a:t>
            </a:r>
            <a:r>
              <a:rPr lang="en-GB" sz="1200" b="1" dirty="0">
                <a:solidFill>
                  <a:schemeClr val="tx2"/>
                </a:solidFill>
              </a:rPr>
              <a:t>and Rabbi </a:t>
            </a:r>
            <a:r>
              <a:rPr lang="en-GB" sz="1200" b="1" dirty="0" err="1">
                <a:solidFill>
                  <a:schemeClr val="tx2"/>
                </a:solidFill>
              </a:rPr>
              <a:t>Akiva</a:t>
            </a:r>
            <a:r>
              <a:rPr lang="en-GB" sz="1200" b="1" dirty="0">
                <a:solidFill>
                  <a:schemeClr val="tx2"/>
                </a:solidFill>
              </a:rPr>
              <a:t>. </a:t>
            </a:r>
            <a:br>
              <a:rPr lang="en-GB" sz="1200" b="1" dirty="0">
                <a:solidFill>
                  <a:schemeClr val="tx2"/>
                </a:solidFill>
              </a:rPr>
            </a:br>
            <a:r>
              <a:rPr lang="en-GB" sz="1200" b="1" dirty="0">
                <a:solidFill>
                  <a:schemeClr val="tx2"/>
                </a:solidFill>
              </a:rPr>
              <a:t>Rabbi </a:t>
            </a:r>
            <a:r>
              <a:rPr lang="en-GB" sz="1200" b="1" dirty="0" err="1">
                <a:solidFill>
                  <a:schemeClr val="tx2"/>
                </a:solidFill>
              </a:rPr>
              <a:t>Akiva</a:t>
            </a:r>
            <a:r>
              <a:rPr lang="en-GB" sz="1200" b="1" dirty="0">
                <a:solidFill>
                  <a:schemeClr val="tx2"/>
                </a:solidFill>
              </a:rPr>
              <a:t>,</a:t>
            </a:r>
            <a:r>
              <a:rPr lang="en-GB" sz="1200" dirty="0">
                <a:solidFill>
                  <a:schemeClr val="tx2"/>
                </a:solidFill>
              </a:rPr>
              <a:t>  </a:t>
            </a:r>
            <a:r>
              <a:rPr lang="en-GB" sz="1200" b="1" dirty="0">
                <a:solidFill>
                  <a:schemeClr val="tx2"/>
                </a:solidFill>
              </a:rPr>
              <a:t>said to them: When,</a:t>
            </a:r>
            <a:r>
              <a:rPr lang="en-GB" sz="1200" dirty="0">
                <a:solidFill>
                  <a:schemeClr val="tx2"/>
                </a:solidFill>
              </a:rPr>
              <a:t>  </a:t>
            </a:r>
            <a:r>
              <a:rPr lang="en-GB" sz="1200" b="1" dirty="0">
                <a:solidFill>
                  <a:schemeClr val="tx2"/>
                </a:solidFill>
              </a:rPr>
              <a:t>you reach pure marble stones, do not say: Water, water, even t</a:t>
            </a:r>
            <a:r>
              <a:rPr lang="en-GB" sz="1200" dirty="0">
                <a:solidFill>
                  <a:schemeClr val="tx2"/>
                </a:solidFill>
              </a:rPr>
              <a:t>hough they appear to be water, </a:t>
            </a:r>
            <a:r>
              <a:rPr lang="en-GB" sz="1200" b="1" dirty="0">
                <a:solidFill>
                  <a:schemeClr val="tx2"/>
                </a:solidFill>
              </a:rPr>
              <a:t>because it is stated: “He who speaks falsehood shall not be established before My eyes”</a:t>
            </a:r>
            <a:r>
              <a:rPr lang="en-GB" sz="1200" dirty="0">
                <a:solidFill>
                  <a:schemeClr val="tx2"/>
                </a:solidFill>
              </a:rPr>
              <a:t> . </a:t>
            </a:r>
            <a:br>
              <a:rPr lang="en-GB" sz="1200" dirty="0">
                <a:solidFill>
                  <a:schemeClr val="tx2"/>
                </a:solidFill>
              </a:rPr>
            </a:br>
            <a:r>
              <a:rPr lang="en-GB" sz="1200" b="1" dirty="0">
                <a:solidFill>
                  <a:schemeClr val="tx2"/>
                </a:solidFill>
              </a:rPr>
              <a:t>Ben </a:t>
            </a:r>
            <a:r>
              <a:rPr lang="en-GB" sz="1200" b="1" dirty="0" err="1">
                <a:solidFill>
                  <a:schemeClr val="tx2"/>
                </a:solidFill>
              </a:rPr>
              <a:t>Azzai</a:t>
            </a:r>
            <a:r>
              <a:rPr lang="en-GB" sz="1200" b="1" dirty="0">
                <a:solidFill>
                  <a:schemeClr val="tx2"/>
                </a:solidFill>
              </a:rPr>
              <a:t> glimpsed</a:t>
            </a:r>
            <a:r>
              <a:rPr lang="en-GB" sz="1200" dirty="0">
                <a:solidFill>
                  <a:schemeClr val="tx2"/>
                </a:solidFill>
              </a:rPr>
              <a:t> at the Divine Presence </a:t>
            </a:r>
            <a:r>
              <a:rPr lang="en-GB" sz="1200" b="1" dirty="0">
                <a:solidFill>
                  <a:schemeClr val="tx2"/>
                </a:solidFill>
              </a:rPr>
              <a:t>and died. And with regard to him the verse states: “Precious in the eyes of the Lord is the death of His pious ones”</a:t>
            </a:r>
            <a:r>
              <a:rPr lang="en-GB" sz="1200" dirty="0">
                <a:solidFill>
                  <a:schemeClr val="tx2"/>
                </a:solidFill>
              </a:rPr>
              <a:t>. </a:t>
            </a:r>
            <a:br>
              <a:rPr lang="en-GB" sz="1200" dirty="0">
                <a:solidFill>
                  <a:schemeClr val="tx2"/>
                </a:solidFill>
              </a:rPr>
            </a:br>
            <a:r>
              <a:rPr lang="en-GB" sz="1200" b="1" dirty="0">
                <a:solidFill>
                  <a:schemeClr val="tx2"/>
                </a:solidFill>
              </a:rPr>
              <a:t>Ben </a:t>
            </a:r>
            <a:r>
              <a:rPr lang="en-GB" sz="1200" b="1" dirty="0" err="1">
                <a:solidFill>
                  <a:schemeClr val="tx2"/>
                </a:solidFill>
              </a:rPr>
              <a:t>Zoma</a:t>
            </a:r>
            <a:r>
              <a:rPr lang="en-GB" sz="1200" b="1" dirty="0">
                <a:solidFill>
                  <a:schemeClr val="tx2"/>
                </a:solidFill>
              </a:rPr>
              <a:t> glimpsed</a:t>
            </a:r>
            <a:r>
              <a:rPr lang="en-GB" sz="1200" dirty="0">
                <a:solidFill>
                  <a:schemeClr val="tx2"/>
                </a:solidFill>
              </a:rPr>
              <a:t> at the Divine Presence </a:t>
            </a:r>
            <a:r>
              <a:rPr lang="en-GB" sz="1200" b="1" dirty="0">
                <a:solidFill>
                  <a:schemeClr val="tx2"/>
                </a:solidFill>
              </a:rPr>
              <a:t>and was harmed,</a:t>
            </a:r>
            <a:r>
              <a:rPr lang="en-GB" sz="1200" dirty="0">
                <a:solidFill>
                  <a:schemeClr val="tx2"/>
                </a:solidFill>
              </a:rPr>
              <a:t> </a:t>
            </a:r>
            <a:r>
              <a:rPr lang="en-GB" sz="1200" b="1" dirty="0">
                <a:solidFill>
                  <a:schemeClr val="tx2"/>
                </a:solidFill>
              </a:rPr>
              <a:t>And with regard to him the verse states: “Have you found honey? Eat as much as is sufficient for you, lest you become full from it and vomit it”</a:t>
            </a:r>
            <a:r>
              <a:rPr lang="en-GB" sz="1200" dirty="0">
                <a:solidFill>
                  <a:schemeClr val="tx2"/>
                </a:solidFill>
              </a:rPr>
              <a:t>. </a:t>
            </a:r>
            <a:br>
              <a:rPr lang="en-GB" sz="1200" dirty="0">
                <a:solidFill>
                  <a:schemeClr val="tx2"/>
                </a:solidFill>
              </a:rPr>
            </a:br>
            <a:r>
              <a:rPr lang="en-GB" sz="1200" b="1" i="1" dirty="0" err="1">
                <a:solidFill>
                  <a:schemeClr val="tx2"/>
                </a:solidFill>
              </a:rPr>
              <a:t>Aḥer</a:t>
            </a:r>
            <a:r>
              <a:rPr lang="en-GB" sz="1200" b="1" dirty="0">
                <a:solidFill>
                  <a:schemeClr val="tx2"/>
                </a:solidFill>
              </a:rPr>
              <a:t> cut down the shoots</a:t>
            </a:r>
            <a:r>
              <a:rPr lang="en-GB" sz="1200" dirty="0">
                <a:solidFill>
                  <a:schemeClr val="tx2"/>
                </a:solidFill>
              </a:rPr>
              <a:t>. In other words, he became a heretic. </a:t>
            </a:r>
            <a:br>
              <a:rPr lang="en-GB" sz="1200" dirty="0">
                <a:solidFill>
                  <a:schemeClr val="tx2"/>
                </a:solidFill>
              </a:rPr>
            </a:br>
            <a:r>
              <a:rPr lang="en-GB" sz="1200" b="1" dirty="0">
                <a:solidFill>
                  <a:schemeClr val="tx2"/>
                </a:solidFill>
              </a:rPr>
              <a:t>Rabbi </a:t>
            </a:r>
            <a:r>
              <a:rPr lang="en-GB" sz="1200" b="1" dirty="0" err="1">
                <a:solidFill>
                  <a:schemeClr val="tx2"/>
                </a:solidFill>
              </a:rPr>
              <a:t>Akiva</a:t>
            </a:r>
            <a:r>
              <a:rPr lang="en-GB" sz="1200" b="1" dirty="0">
                <a:solidFill>
                  <a:schemeClr val="tx2"/>
                </a:solidFill>
              </a:rPr>
              <a:t> came out safely.										Talmud </a:t>
            </a:r>
            <a:r>
              <a:rPr lang="en-GB" sz="1200" b="1" dirty="0" err="1">
                <a:solidFill>
                  <a:schemeClr val="tx2"/>
                </a:solidFill>
              </a:rPr>
              <a:t>Bavli</a:t>
            </a:r>
            <a:r>
              <a:rPr lang="en-GB" sz="1200" b="1" dirty="0">
                <a:solidFill>
                  <a:schemeClr val="tx2"/>
                </a:solidFill>
              </a:rPr>
              <a:t>, </a:t>
            </a:r>
            <a:r>
              <a:rPr lang="en-GB" sz="1200" b="1" dirty="0" err="1">
                <a:solidFill>
                  <a:schemeClr val="tx2"/>
                </a:solidFill>
              </a:rPr>
              <a:t>Hagiga</a:t>
            </a:r>
            <a:r>
              <a:rPr lang="en-GB" sz="1200" b="1" dirty="0">
                <a:solidFill>
                  <a:schemeClr val="tx2"/>
                </a:solidFill>
              </a:rPr>
              <a:t> 14b</a:t>
            </a:r>
            <a:endParaRPr lang="en-GB" sz="1200" dirty="0">
              <a:solidFill>
                <a:schemeClr val="tx2"/>
              </a:solidFill>
            </a:endParaRPr>
          </a:p>
        </p:txBody>
      </p:sp>
      <p:pic>
        <p:nvPicPr>
          <p:cNvPr id="4" name="Picture 3" descr="A picture containing text, book, photo&#10;&#10;Description automatically generated">
            <a:extLst>
              <a:ext uri="{FF2B5EF4-FFF2-40B4-BE49-F238E27FC236}">
                <a16:creationId xmlns:a16="http://schemas.microsoft.com/office/drawing/2014/main" id="{0D9AE228-3A3A-4D44-80B2-DFF1432D17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77185"/>
            <a:ext cx="3443877" cy="1380815"/>
          </a:xfrm>
          <a:prstGeom prst="rect">
            <a:avLst/>
          </a:prstGeom>
        </p:spPr>
      </p:pic>
      <p:sp>
        <p:nvSpPr>
          <p:cNvPr id="5" name="TextBox 4">
            <a:extLst>
              <a:ext uri="{FF2B5EF4-FFF2-40B4-BE49-F238E27FC236}">
                <a16:creationId xmlns:a16="http://schemas.microsoft.com/office/drawing/2014/main" id="{A5DD4F14-9C4B-4AC8-AFA0-8DDAAF10A158}"/>
              </a:ext>
            </a:extLst>
          </p:cNvPr>
          <p:cNvSpPr txBox="1"/>
          <p:nvPr/>
        </p:nvSpPr>
        <p:spPr>
          <a:xfrm>
            <a:off x="7387016" y="6550223"/>
            <a:ext cx="4877602" cy="307777"/>
          </a:xfrm>
          <a:prstGeom prst="rect">
            <a:avLst/>
          </a:prstGeom>
          <a:noFill/>
        </p:spPr>
        <p:txBody>
          <a:bodyPr wrap="square" rtlCol="0">
            <a:spAutoFit/>
          </a:bodyPr>
          <a:lstStyle/>
          <a:p>
            <a:r>
              <a:rPr lang="en-GB" sz="1400" dirty="0"/>
              <a:t>Harry Freedman	www.harryfreedmanbooks.com</a:t>
            </a:r>
          </a:p>
        </p:txBody>
      </p:sp>
      <p:sp>
        <p:nvSpPr>
          <p:cNvPr id="3" name="TextBox 2">
            <a:extLst>
              <a:ext uri="{FF2B5EF4-FFF2-40B4-BE49-F238E27FC236}">
                <a16:creationId xmlns:a16="http://schemas.microsoft.com/office/drawing/2014/main" id="{F185DF2D-36FD-42F5-ACCE-B572E8A53157}"/>
              </a:ext>
            </a:extLst>
          </p:cNvPr>
          <p:cNvSpPr txBox="1"/>
          <p:nvPr/>
        </p:nvSpPr>
        <p:spPr>
          <a:xfrm>
            <a:off x="914400" y="788565"/>
            <a:ext cx="8112154" cy="1200329"/>
          </a:xfrm>
          <a:prstGeom prst="rect">
            <a:avLst/>
          </a:prstGeom>
          <a:noFill/>
        </p:spPr>
        <p:txBody>
          <a:bodyPr wrap="square" rtlCol="0">
            <a:spAutoFit/>
          </a:bodyPr>
          <a:lstStyle/>
          <a:p>
            <a:r>
              <a:rPr lang="en-GB" dirty="0">
                <a:solidFill>
                  <a:schemeClr val="tx2"/>
                </a:solidFill>
              </a:rPr>
              <a:t>One may not expound the laws of forbidden sexual relations before three people, nor the account of Creation before two, nor the Divine Chariot before one, unless he is wise and understanding from his own knowledge.</a:t>
            </a:r>
          </a:p>
          <a:p>
            <a:r>
              <a:rPr lang="en-GB" dirty="0">
                <a:solidFill>
                  <a:schemeClr val="tx2"/>
                </a:solidFill>
              </a:rPr>
              <a:t>													</a:t>
            </a:r>
            <a:r>
              <a:rPr lang="en-GB" sz="1200" dirty="0">
                <a:solidFill>
                  <a:schemeClr val="tx2"/>
                </a:solidFill>
              </a:rPr>
              <a:t>Mishnah </a:t>
            </a:r>
            <a:r>
              <a:rPr lang="en-GB" sz="1200" dirty="0" err="1">
                <a:solidFill>
                  <a:schemeClr val="tx2"/>
                </a:solidFill>
              </a:rPr>
              <a:t>Hagiga</a:t>
            </a:r>
            <a:r>
              <a:rPr lang="en-GB" sz="1200" dirty="0">
                <a:solidFill>
                  <a:schemeClr val="tx2"/>
                </a:solidFill>
              </a:rPr>
              <a:t> 2,1</a:t>
            </a:r>
          </a:p>
        </p:txBody>
      </p:sp>
    </p:spTree>
    <p:extLst>
      <p:ext uri="{BB962C8B-B14F-4D97-AF65-F5344CB8AC3E}">
        <p14:creationId xmlns:p14="http://schemas.microsoft.com/office/powerpoint/2010/main" val="2758007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09D5BB-6C20-4CE2-B612-18A4102FC4B7}"/>
              </a:ext>
            </a:extLst>
          </p:cNvPr>
          <p:cNvSpPr>
            <a:spLocks noGrp="1"/>
          </p:cNvSpPr>
          <p:nvPr>
            <p:ph type="ctrTitle"/>
          </p:nvPr>
        </p:nvSpPr>
        <p:spPr>
          <a:xfrm>
            <a:off x="780176" y="1837189"/>
            <a:ext cx="8516349" cy="662730"/>
          </a:xfrm>
        </p:spPr>
        <p:txBody>
          <a:bodyPr/>
          <a:lstStyle/>
          <a:p>
            <a:pPr rtl="1"/>
            <a:r>
              <a:rPr lang="he-IL" sz="1800" dirty="0">
                <a:solidFill>
                  <a:schemeClr val="tx2"/>
                </a:solidFill>
              </a:rPr>
              <a:t> ויָּבֵא אֹתִי אֶל־חֲצַר בֵּית־יה' הַפְּנִימִית וְהִנֵּה־פֶתַח </a:t>
            </a:r>
            <a:r>
              <a:rPr lang="he-IL" sz="1800" b="1" dirty="0">
                <a:solidFill>
                  <a:schemeClr val="tx2"/>
                </a:solidFill>
              </a:rPr>
              <a:t>הֵיכַל</a:t>
            </a:r>
            <a:r>
              <a:rPr lang="he-IL" sz="1800" dirty="0">
                <a:solidFill>
                  <a:schemeClr val="tx2"/>
                </a:solidFill>
              </a:rPr>
              <a:t> ה' בֵּין הָאוּלָם וּבֵין הַמִּזְבֵּחַ כְּעֶשְׂרִים וַחֲמִשָּׁה אִישׁ אֲחֹרֵיהֶם אֶל־</a:t>
            </a:r>
            <a:r>
              <a:rPr lang="he-IL" sz="1800" b="1" dirty="0">
                <a:solidFill>
                  <a:schemeClr val="tx2"/>
                </a:solidFill>
              </a:rPr>
              <a:t>הֵיכַל</a:t>
            </a:r>
            <a:r>
              <a:rPr lang="he-IL" sz="1800" dirty="0">
                <a:solidFill>
                  <a:schemeClr val="tx2"/>
                </a:solidFill>
              </a:rPr>
              <a:t> ה' וּפְנֵיהֶם קֵדְמָה וְהֵמָּה מִשְׁתַּחֲוִיתֶם קֵדְמָה לַשָּׁמֶשׁ׃</a:t>
            </a:r>
            <a:endParaRPr lang="en-GB" sz="1800" dirty="0">
              <a:solidFill>
                <a:schemeClr val="tx2"/>
              </a:solidFill>
            </a:endParaRPr>
          </a:p>
        </p:txBody>
      </p:sp>
      <p:pic>
        <p:nvPicPr>
          <p:cNvPr id="4" name="Picture 3" descr="A picture containing text, book, photo&#10;&#10;Description automatically generated">
            <a:extLst>
              <a:ext uri="{FF2B5EF4-FFF2-40B4-BE49-F238E27FC236}">
                <a16:creationId xmlns:a16="http://schemas.microsoft.com/office/drawing/2014/main" id="{0D9AE228-3A3A-4D44-80B2-DFF1432D17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77185"/>
            <a:ext cx="3443877" cy="1380815"/>
          </a:xfrm>
          <a:prstGeom prst="rect">
            <a:avLst/>
          </a:prstGeom>
        </p:spPr>
      </p:pic>
      <p:sp>
        <p:nvSpPr>
          <p:cNvPr id="5" name="TextBox 4">
            <a:extLst>
              <a:ext uri="{FF2B5EF4-FFF2-40B4-BE49-F238E27FC236}">
                <a16:creationId xmlns:a16="http://schemas.microsoft.com/office/drawing/2014/main" id="{A5DD4F14-9C4B-4AC8-AFA0-8DDAAF10A158}"/>
              </a:ext>
            </a:extLst>
          </p:cNvPr>
          <p:cNvSpPr txBox="1"/>
          <p:nvPr/>
        </p:nvSpPr>
        <p:spPr>
          <a:xfrm>
            <a:off x="7387016" y="6550223"/>
            <a:ext cx="4877602" cy="307777"/>
          </a:xfrm>
          <a:prstGeom prst="rect">
            <a:avLst/>
          </a:prstGeom>
          <a:noFill/>
        </p:spPr>
        <p:txBody>
          <a:bodyPr wrap="square" rtlCol="0">
            <a:spAutoFit/>
          </a:bodyPr>
          <a:lstStyle/>
          <a:p>
            <a:r>
              <a:rPr lang="en-GB" sz="1400" dirty="0"/>
              <a:t>Harry Freedman	www.harryfreedmanbooks.com</a:t>
            </a:r>
          </a:p>
        </p:txBody>
      </p:sp>
      <p:sp>
        <p:nvSpPr>
          <p:cNvPr id="3" name="TextBox 2">
            <a:extLst>
              <a:ext uri="{FF2B5EF4-FFF2-40B4-BE49-F238E27FC236}">
                <a16:creationId xmlns:a16="http://schemas.microsoft.com/office/drawing/2014/main" id="{F185DF2D-36FD-42F5-ACCE-B572E8A53157}"/>
              </a:ext>
            </a:extLst>
          </p:cNvPr>
          <p:cNvSpPr txBox="1"/>
          <p:nvPr/>
        </p:nvSpPr>
        <p:spPr>
          <a:xfrm>
            <a:off x="914400" y="788565"/>
            <a:ext cx="8112154" cy="923330"/>
          </a:xfrm>
          <a:prstGeom prst="rect">
            <a:avLst/>
          </a:prstGeom>
          <a:noFill/>
        </p:spPr>
        <p:txBody>
          <a:bodyPr wrap="square" rtlCol="0">
            <a:spAutoFit/>
          </a:bodyPr>
          <a:lstStyle/>
          <a:p>
            <a:pPr rtl="1"/>
            <a:r>
              <a:rPr lang="he-IL" dirty="0">
                <a:solidFill>
                  <a:schemeClr val="tx2"/>
                </a:solidFill>
              </a:rPr>
              <a:t>בִּשְׁנַת־מוֹת֙ הַמֶּ֣לֶךְ עֻזִּיָּ֔הוּ וָאֶרְאֶ֧ה אֶת־ ה' יֹשֵׁ֥ב עַל־כִּסֵּ֖א רָ֣ם וְנִשָּׂ֑א וְשׁוּלָ֖יו מְלֵאִ֥ים אֶת־</a:t>
            </a:r>
            <a:r>
              <a:rPr lang="he-IL" b="1" dirty="0">
                <a:solidFill>
                  <a:schemeClr val="tx2"/>
                </a:solidFill>
              </a:rPr>
              <a:t>הַהֵיכָֽל</a:t>
            </a:r>
            <a:r>
              <a:rPr lang="he-IL" dirty="0">
                <a:solidFill>
                  <a:schemeClr val="tx2"/>
                </a:solidFill>
              </a:rPr>
              <a:t>׃</a:t>
            </a:r>
          </a:p>
          <a:p>
            <a:r>
              <a:rPr lang="en-GB" dirty="0">
                <a:solidFill>
                  <a:schemeClr val="tx2"/>
                </a:solidFill>
              </a:rPr>
              <a:t>In the year that King Uzziah died, I beheld the Lord seated on a high and lofty throne; and the skirts of His robe filled the </a:t>
            </a:r>
            <a:r>
              <a:rPr lang="en-GB" b="1" dirty="0">
                <a:solidFill>
                  <a:schemeClr val="tx2"/>
                </a:solidFill>
              </a:rPr>
              <a:t>Palace. 			</a:t>
            </a:r>
            <a:r>
              <a:rPr lang="en-GB" sz="1000" dirty="0">
                <a:solidFill>
                  <a:schemeClr val="tx2"/>
                </a:solidFill>
              </a:rPr>
              <a:t>Isaiah 6,1</a:t>
            </a:r>
            <a:endParaRPr lang="en-GB" sz="1400" dirty="0">
              <a:solidFill>
                <a:schemeClr val="tx2"/>
              </a:solidFill>
            </a:endParaRPr>
          </a:p>
        </p:txBody>
      </p:sp>
      <p:sp>
        <p:nvSpPr>
          <p:cNvPr id="6" name="TextBox 5">
            <a:extLst>
              <a:ext uri="{FF2B5EF4-FFF2-40B4-BE49-F238E27FC236}">
                <a16:creationId xmlns:a16="http://schemas.microsoft.com/office/drawing/2014/main" id="{5EB771E6-D5A7-4170-838F-BCF2AE02AD5D}"/>
              </a:ext>
            </a:extLst>
          </p:cNvPr>
          <p:cNvSpPr txBox="1"/>
          <p:nvPr/>
        </p:nvSpPr>
        <p:spPr>
          <a:xfrm>
            <a:off x="748143" y="2441196"/>
            <a:ext cx="8548382" cy="1200329"/>
          </a:xfrm>
          <a:prstGeom prst="rect">
            <a:avLst/>
          </a:prstGeom>
          <a:noFill/>
        </p:spPr>
        <p:txBody>
          <a:bodyPr wrap="square" rtlCol="0">
            <a:spAutoFit/>
          </a:bodyPr>
          <a:lstStyle/>
          <a:p>
            <a:r>
              <a:rPr lang="en-GB" dirty="0">
                <a:solidFill>
                  <a:schemeClr val="tx2"/>
                </a:solidFill>
              </a:rPr>
              <a:t>Then He brought me into the inner court of the House of the LORD, and there, at the entrance to the </a:t>
            </a:r>
            <a:r>
              <a:rPr lang="en-GB" b="1" dirty="0">
                <a:solidFill>
                  <a:schemeClr val="tx2"/>
                </a:solidFill>
              </a:rPr>
              <a:t>Temple</a:t>
            </a:r>
            <a:r>
              <a:rPr lang="en-GB" dirty="0">
                <a:solidFill>
                  <a:schemeClr val="tx2"/>
                </a:solidFill>
              </a:rPr>
              <a:t> of the LORD, between the portico and the altar, were about twenty-five men, their backs to the Temple of the LORD and their faces to the east; they were bowing low to the sun in the east.	</a:t>
            </a:r>
            <a:r>
              <a:rPr lang="en-GB" sz="1000" dirty="0">
                <a:solidFill>
                  <a:schemeClr val="tx2"/>
                </a:solidFill>
              </a:rPr>
              <a:t>Ezekiel 8,16</a:t>
            </a:r>
          </a:p>
        </p:txBody>
      </p:sp>
    </p:spTree>
    <p:extLst>
      <p:ext uri="{BB962C8B-B14F-4D97-AF65-F5344CB8AC3E}">
        <p14:creationId xmlns:p14="http://schemas.microsoft.com/office/powerpoint/2010/main" val="7552535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text, book, photo&#10;&#10;Description automatically generated">
            <a:extLst>
              <a:ext uri="{FF2B5EF4-FFF2-40B4-BE49-F238E27FC236}">
                <a16:creationId xmlns:a16="http://schemas.microsoft.com/office/drawing/2014/main" id="{0D9AE228-3A3A-4D44-80B2-DFF1432D17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77185"/>
            <a:ext cx="3443877" cy="1380815"/>
          </a:xfrm>
          <a:prstGeom prst="rect">
            <a:avLst/>
          </a:prstGeom>
        </p:spPr>
      </p:pic>
      <p:sp>
        <p:nvSpPr>
          <p:cNvPr id="5" name="TextBox 4">
            <a:extLst>
              <a:ext uri="{FF2B5EF4-FFF2-40B4-BE49-F238E27FC236}">
                <a16:creationId xmlns:a16="http://schemas.microsoft.com/office/drawing/2014/main" id="{A5DD4F14-9C4B-4AC8-AFA0-8DDAAF10A158}"/>
              </a:ext>
            </a:extLst>
          </p:cNvPr>
          <p:cNvSpPr txBox="1"/>
          <p:nvPr/>
        </p:nvSpPr>
        <p:spPr>
          <a:xfrm>
            <a:off x="7387016" y="6550223"/>
            <a:ext cx="4877602" cy="307777"/>
          </a:xfrm>
          <a:prstGeom prst="rect">
            <a:avLst/>
          </a:prstGeom>
          <a:noFill/>
        </p:spPr>
        <p:txBody>
          <a:bodyPr wrap="square" rtlCol="0">
            <a:spAutoFit/>
          </a:bodyPr>
          <a:lstStyle/>
          <a:p>
            <a:r>
              <a:rPr lang="en-GB" sz="1400" dirty="0"/>
              <a:t>Harry Freedman	www.harryfreedmanbooks.com</a:t>
            </a:r>
          </a:p>
        </p:txBody>
      </p:sp>
      <p:sp>
        <p:nvSpPr>
          <p:cNvPr id="9" name="Rectangle 8">
            <a:extLst>
              <a:ext uri="{FF2B5EF4-FFF2-40B4-BE49-F238E27FC236}">
                <a16:creationId xmlns:a16="http://schemas.microsoft.com/office/drawing/2014/main" id="{3E3C2C6D-DCAB-4C64-811C-B680E7EEEFC9}"/>
              </a:ext>
            </a:extLst>
          </p:cNvPr>
          <p:cNvSpPr/>
          <p:nvPr/>
        </p:nvSpPr>
        <p:spPr>
          <a:xfrm>
            <a:off x="998290" y="424823"/>
            <a:ext cx="8120543" cy="2092881"/>
          </a:xfrm>
          <a:prstGeom prst="rect">
            <a:avLst/>
          </a:prstGeom>
        </p:spPr>
        <p:txBody>
          <a:bodyPr wrap="square">
            <a:spAutoFit/>
          </a:bodyPr>
          <a:lstStyle/>
          <a:p>
            <a:r>
              <a:rPr lang="en-GB" sz="1600" dirty="0">
                <a:solidFill>
                  <a:schemeClr val="tx2"/>
                </a:solidFill>
              </a:rPr>
              <a:t>And at the door of the seventh palace arise and stand angry all the warriors, strong, mighty, powerful, harsh, fearful, terrifying, taller than mountains and sharper than hills. Their bows are ready and aimed; swords sharpened and in their hands. Lightning flashes and streams from the balls of their eyes, and balls of fi e from their nostrils and torches of burning coals from their mouths. They are girded with helmets and armour, and javelins and spears are hung upon their arms. Their horses are horses of darkness, horses of the shadow of death, horses of deep gloom, horses of fire, horses of hail, horses of iron, horses of fog			</a:t>
            </a:r>
            <a:r>
              <a:rPr lang="en-GB" dirty="0">
                <a:solidFill>
                  <a:schemeClr val="tx2"/>
                </a:solidFill>
              </a:rPr>
              <a:t>				</a:t>
            </a:r>
            <a:r>
              <a:rPr lang="en-GB" sz="1200" dirty="0" err="1">
                <a:solidFill>
                  <a:schemeClr val="tx2"/>
                </a:solidFill>
              </a:rPr>
              <a:t>Hekhalot</a:t>
            </a:r>
            <a:r>
              <a:rPr lang="en-GB" sz="1200" dirty="0">
                <a:solidFill>
                  <a:schemeClr val="tx2"/>
                </a:solidFill>
              </a:rPr>
              <a:t> </a:t>
            </a:r>
            <a:r>
              <a:rPr lang="en-GB" sz="1200" dirty="0" err="1">
                <a:solidFill>
                  <a:schemeClr val="tx2"/>
                </a:solidFill>
              </a:rPr>
              <a:t>Rabbati</a:t>
            </a:r>
            <a:endParaRPr lang="en-GB" sz="1200" dirty="0">
              <a:solidFill>
                <a:schemeClr val="tx2"/>
              </a:solidFill>
            </a:endParaRPr>
          </a:p>
        </p:txBody>
      </p:sp>
      <p:sp>
        <p:nvSpPr>
          <p:cNvPr id="11" name="Rectangle 10">
            <a:extLst>
              <a:ext uri="{FF2B5EF4-FFF2-40B4-BE49-F238E27FC236}">
                <a16:creationId xmlns:a16="http://schemas.microsoft.com/office/drawing/2014/main" id="{8FACEF47-FEC7-41C3-BEA6-3F8A844FCA55}"/>
              </a:ext>
            </a:extLst>
          </p:cNvPr>
          <p:cNvSpPr/>
          <p:nvPr/>
        </p:nvSpPr>
        <p:spPr>
          <a:xfrm>
            <a:off x="1721938" y="2766338"/>
            <a:ext cx="6096000" cy="2462213"/>
          </a:xfrm>
          <a:prstGeom prst="rect">
            <a:avLst/>
          </a:prstGeom>
        </p:spPr>
        <p:txBody>
          <a:bodyPr>
            <a:spAutoFit/>
          </a:bodyPr>
          <a:lstStyle/>
          <a:p>
            <a:r>
              <a:rPr lang="en-GB" sz="1400" dirty="0">
                <a:solidFill>
                  <a:schemeClr val="tx2"/>
                </a:solidFill>
              </a:rPr>
              <a:t>Said Rabbi Ishmael: What are those songs which he recites who would behold the vision of the Merkava, who would descend in peace and would ascend in peace? …..</a:t>
            </a:r>
          </a:p>
          <a:p>
            <a:pPr lvl="1"/>
            <a:r>
              <a:rPr lang="en-GB" sz="1400" dirty="0">
                <a:solidFill>
                  <a:schemeClr val="tx2"/>
                </a:solidFill>
                <a:ea typeface="Calibri" panose="020F0502020204030204" pitchFamily="34" charset="0"/>
                <a:cs typeface="Arial" panose="020B0604020202020204" pitchFamily="34" charset="0"/>
              </a:rPr>
              <a:t>Who shall be cast down, who exalted,</a:t>
            </a:r>
          </a:p>
          <a:p>
            <a:pPr lvl="1"/>
            <a:r>
              <a:rPr lang="en-GB" sz="1400" dirty="0">
                <a:solidFill>
                  <a:schemeClr val="tx2"/>
                </a:solidFill>
                <a:ea typeface="Calibri" panose="020F0502020204030204" pitchFamily="34" charset="0"/>
                <a:cs typeface="Arial" panose="020B0604020202020204" pitchFamily="34" charset="0"/>
              </a:rPr>
              <a:t>Who shall be weakened, who made strong,</a:t>
            </a:r>
          </a:p>
          <a:p>
            <a:pPr lvl="1"/>
            <a:r>
              <a:rPr lang="en-GB" sz="1400" dirty="0">
                <a:solidFill>
                  <a:schemeClr val="tx2"/>
                </a:solidFill>
                <a:ea typeface="Calibri" panose="020F0502020204030204" pitchFamily="34" charset="0"/>
                <a:cs typeface="Arial" panose="020B0604020202020204" pitchFamily="34" charset="0"/>
              </a:rPr>
              <a:t>Who shall be crushed with poverty, who made rich,</a:t>
            </a:r>
          </a:p>
          <a:p>
            <a:pPr lvl="1"/>
            <a:r>
              <a:rPr lang="en-GB" sz="1400" dirty="0">
                <a:solidFill>
                  <a:schemeClr val="tx2"/>
                </a:solidFill>
                <a:ea typeface="Calibri" panose="020F0502020204030204" pitchFamily="34" charset="0"/>
                <a:cs typeface="Arial" panose="020B0604020202020204" pitchFamily="34" charset="0"/>
              </a:rPr>
              <a:t>Who shall die, who shall live,</a:t>
            </a:r>
          </a:p>
          <a:p>
            <a:pPr lvl="1"/>
            <a:r>
              <a:rPr lang="en-GB" sz="1400" dirty="0">
                <a:solidFill>
                  <a:schemeClr val="tx2"/>
                </a:solidFill>
                <a:ea typeface="Calibri" panose="020F0502020204030204" pitchFamily="34" charset="0"/>
                <a:cs typeface="Arial" panose="020B0604020202020204" pitchFamily="34" charset="0"/>
              </a:rPr>
              <a:t>From whom shall inheritance be taken,</a:t>
            </a:r>
          </a:p>
          <a:p>
            <a:pPr lvl="1"/>
            <a:r>
              <a:rPr lang="en-GB" sz="1400" dirty="0">
                <a:solidFill>
                  <a:schemeClr val="tx2"/>
                </a:solidFill>
                <a:ea typeface="Calibri" panose="020F0502020204030204" pitchFamily="34" charset="0"/>
                <a:cs typeface="Arial" panose="020B0604020202020204" pitchFamily="34" charset="0"/>
              </a:rPr>
              <a:t>To whom shall inheritance be given,</a:t>
            </a:r>
          </a:p>
          <a:p>
            <a:pPr lvl="1"/>
            <a:r>
              <a:rPr lang="en-GB" sz="1400" dirty="0">
                <a:solidFill>
                  <a:schemeClr val="tx2"/>
                </a:solidFill>
                <a:ea typeface="Calibri" panose="020F0502020204030204" pitchFamily="34" charset="0"/>
                <a:cs typeface="Arial" panose="020B0604020202020204" pitchFamily="34" charset="0"/>
              </a:rPr>
              <a:t>Who shall be granted Torah for his portion,</a:t>
            </a:r>
          </a:p>
          <a:p>
            <a:pPr lvl="1"/>
            <a:r>
              <a:rPr lang="en-GB" sz="1400" dirty="0">
                <a:solidFill>
                  <a:schemeClr val="tx2"/>
                </a:solidFill>
                <a:ea typeface="Calibri" panose="020F0502020204030204" pitchFamily="34" charset="0"/>
                <a:cs typeface="Arial" panose="020B0604020202020204" pitchFamily="34" charset="0"/>
              </a:rPr>
              <a:t>And who shall be given Wisdom?				</a:t>
            </a:r>
            <a:r>
              <a:rPr lang="en-GB" sz="1200" dirty="0" err="1">
                <a:solidFill>
                  <a:schemeClr val="tx2"/>
                </a:solidFill>
                <a:ea typeface="Calibri" panose="020F0502020204030204" pitchFamily="34" charset="0"/>
                <a:cs typeface="Arial" panose="020B0604020202020204" pitchFamily="34" charset="0"/>
              </a:rPr>
              <a:t>Hekhalot</a:t>
            </a:r>
            <a:r>
              <a:rPr lang="en-GB" sz="1200" dirty="0">
                <a:solidFill>
                  <a:schemeClr val="tx2"/>
                </a:solidFill>
                <a:ea typeface="Calibri" panose="020F0502020204030204" pitchFamily="34" charset="0"/>
                <a:cs typeface="Arial" panose="020B0604020202020204" pitchFamily="34" charset="0"/>
              </a:rPr>
              <a:t> </a:t>
            </a:r>
            <a:r>
              <a:rPr lang="en-GB" sz="1200" dirty="0" err="1">
                <a:solidFill>
                  <a:schemeClr val="tx2"/>
                </a:solidFill>
                <a:ea typeface="Calibri" panose="020F0502020204030204" pitchFamily="34" charset="0"/>
                <a:cs typeface="Arial" panose="020B0604020202020204" pitchFamily="34" charset="0"/>
              </a:rPr>
              <a:t>Rabbati</a:t>
            </a:r>
            <a:endParaRPr lang="en-GB" sz="1200" dirty="0">
              <a:solidFill>
                <a:schemeClr val="tx2"/>
              </a:solidFill>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25799922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text, book, photo&#10;&#10;Description automatically generated">
            <a:extLst>
              <a:ext uri="{FF2B5EF4-FFF2-40B4-BE49-F238E27FC236}">
                <a16:creationId xmlns:a16="http://schemas.microsoft.com/office/drawing/2014/main" id="{0D9AE228-3A3A-4D44-80B2-DFF1432D17F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5477185"/>
            <a:ext cx="3443877" cy="1380815"/>
          </a:xfrm>
          <a:prstGeom prst="rect">
            <a:avLst/>
          </a:prstGeom>
        </p:spPr>
      </p:pic>
      <p:sp>
        <p:nvSpPr>
          <p:cNvPr id="5" name="TextBox 4">
            <a:extLst>
              <a:ext uri="{FF2B5EF4-FFF2-40B4-BE49-F238E27FC236}">
                <a16:creationId xmlns:a16="http://schemas.microsoft.com/office/drawing/2014/main" id="{A5DD4F14-9C4B-4AC8-AFA0-8DDAAF10A158}"/>
              </a:ext>
            </a:extLst>
          </p:cNvPr>
          <p:cNvSpPr txBox="1"/>
          <p:nvPr/>
        </p:nvSpPr>
        <p:spPr>
          <a:xfrm>
            <a:off x="7387016" y="6550223"/>
            <a:ext cx="4877602" cy="307777"/>
          </a:xfrm>
          <a:prstGeom prst="rect">
            <a:avLst/>
          </a:prstGeom>
          <a:noFill/>
        </p:spPr>
        <p:txBody>
          <a:bodyPr wrap="square" rtlCol="0">
            <a:spAutoFit/>
          </a:bodyPr>
          <a:lstStyle/>
          <a:p>
            <a:r>
              <a:rPr lang="en-GB" sz="1400" dirty="0"/>
              <a:t>Harry Freedman	www.harryfreedmanbooks.com</a:t>
            </a:r>
          </a:p>
        </p:txBody>
      </p:sp>
      <p:sp>
        <p:nvSpPr>
          <p:cNvPr id="9" name="Rectangle 8">
            <a:extLst>
              <a:ext uri="{FF2B5EF4-FFF2-40B4-BE49-F238E27FC236}">
                <a16:creationId xmlns:a16="http://schemas.microsoft.com/office/drawing/2014/main" id="{3E3C2C6D-DCAB-4C64-811C-B680E7EEEFC9}"/>
              </a:ext>
            </a:extLst>
          </p:cNvPr>
          <p:cNvSpPr/>
          <p:nvPr/>
        </p:nvSpPr>
        <p:spPr>
          <a:xfrm>
            <a:off x="998290" y="424823"/>
            <a:ext cx="8120543" cy="276999"/>
          </a:xfrm>
          <a:prstGeom prst="rect">
            <a:avLst/>
          </a:prstGeom>
        </p:spPr>
        <p:txBody>
          <a:bodyPr wrap="square">
            <a:spAutoFit/>
          </a:bodyPr>
          <a:lstStyle/>
          <a:p>
            <a:endParaRPr lang="en-GB" sz="1200" dirty="0">
              <a:solidFill>
                <a:srgbClr val="92D050"/>
              </a:solidFill>
            </a:endParaRPr>
          </a:p>
        </p:txBody>
      </p:sp>
      <p:sp>
        <p:nvSpPr>
          <p:cNvPr id="2" name="Rectangle 1">
            <a:extLst>
              <a:ext uri="{FF2B5EF4-FFF2-40B4-BE49-F238E27FC236}">
                <a16:creationId xmlns:a16="http://schemas.microsoft.com/office/drawing/2014/main" id="{B08E757D-784A-482B-BEA5-36E005400362}"/>
              </a:ext>
            </a:extLst>
          </p:cNvPr>
          <p:cNvSpPr/>
          <p:nvPr/>
        </p:nvSpPr>
        <p:spPr>
          <a:xfrm>
            <a:off x="830510" y="1997839"/>
            <a:ext cx="8313490" cy="2308324"/>
          </a:xfrm>
          <a:prstGeom prst="rect">
            <a:avLst/>
          </a:prstGeom>
        </p:spPr>
        <p:txBody>
          <a:bodyPr wrap="square">
            <a:spAutoFit/>
          </a:bodyPr>
          <a:lstStyle/>
          <a:p>
            <a:r>
              <a:rPr lang="en-GB" dirty="0">
                <a:solidFill>
                  <a:schemeClr val="tx2"/>
                </a:solidFill>
              </a:rPr>
              <a:t>Said Rabbi </a:t>
            </a:r>
            <a:r>
              <a:rPr lang="en-GB" dirty="0" err="1">
                <a:solidFill>
                  <a:schemeClr val="tx2"/>
                </a:solidFill>
              </a:rPr>
              <a:t>Akiva</a:t>
            </a:r>
            <a:r>
              <a:rPr lang="en-GB" dirty="0">
                <a:solidFill>
                  <a:schemeClr val="tx2"/>
                </a:solidFill>
              </a:rPr>
              <a:t>: I heard a voice issuing from beneath the Throne of Glory. And what did it say? ‘I have recognised him, I have taken him, I have appointed him – this is Enoch son of Jared whose name is Metatron. I have taken him from among the children of men, and I made a throne for him opposite my throne. And what is the size of that throne? 40,000 myriads of parasangs of fi re. I handed him seventy angels, corresponding to the seventy nations, and I put him in charge of all my servants in the world above and all my servants in the world below, and I called him the Lesser Lord		</a:t>
            </a:r>
            <a:r>
              <a:rPr lang="en-GB" sz="1200" dirty="0" err="1">
                <a:solidFill>
                  <a:schemeClr val="tx2"/>
                </a:solidFill>
              </a:rPr>
              <a:t>Hechalot</a:t>
            </a:r>
            <a:r>
              <a:rPr lang="en-GB" sz="1200" dirty="0">
                <a:solidFill>
                  <a:schemeClr val="tx2"/>
                </a:solidFill>
              </a:rPr>
              <a:t> </a:t>
            </a:r>
            <a:r>
              <a:rPr lang="en-GB" sz="1200" dirty="0" err="1">
                <a:solidFill>
                  <a:schemeClr val="tx2"/>
                </a:solidFill>
              </a:rPr>
              <a:t>Rabbati</a:t>
            </a:r>
            <a:endParaRPr lang="en-GB" sz="1200" dirty="0">
              <a:solidFill>
                <a:schemeClr val="tx2"/>
              </a:solidFill>
            </a:endParaRPr>
          </a:p>
        </p:txBody>
      </p:sp>
    </p:spTree>
    <p:extLst>
      <p:ext uri="{BB962C8B-B14F-4D97-AF65-F5344CB8AC3E}">
        <p14:creationId xmlns:p14="http://schemas.microsoft.com/office/powerpoint/2010/main" val="4163990220"/>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110</TotalTime>
  <Words>615</Words>
  <Application>Microsoft Office PowerPoint</Application>
  <PresentationFormat>Widescreen</PresentationFormat>
  <Paragraphs>28</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Trebuchet MS</vt:lpstr>
      <vt:lpstr>Wingdings 3</vt:lpstr>
      <vt:lpstr>Facet</vt:lpstr>
      <vt:lpstr>Descending to the Chariot</vt:lpstr>
      <vt:lpstr>1 Now it came to pass in the thirtieth year, in the fourth month, in the fifth day of the month, as I was among the captives by the river Chebar that the heavens were opened, and I saw visions of God.  2 In the fifth day of the month, which was the fifth year of king Jehoiachin's captivity,  3 the word of the Lord came unto Ezekiel the priest, the son of Buzi, in the land of the Chaldeans by the river Chebar; and the hand of the Lord was there upon him.  4 And I looked, and, behold, a stormy wind came out of the north, a great cloud, with a fire flashing up, so that a brightness was round about it; and out of the midst thereof as the colour of electrum, out of the midst of the fire.  5 And out of the midst thereof came the likeness of four living creatures. And this was their appearance: they had the likeness of a man.  6 And every one had four faces, and every one of them had four wings. …. </vt:lpstr>
      <vt:lpstr>The rabbis taught: Four entered the pardes, and they are ben Azzai, ben Zoma, Aḥer, and Rabbi Akiva.  Rabbi Akiva,  said to them: When,  you reach pure marble stones, do not say: Water, water, even though they appear to be water, because it is stated: “He who speaks falsehood shall not be established before My eyes” .  Ben Azzai glimpsed at the Divine Presence and died. And with regard to him the verse states: “Precious in the eyes of the Lord is the death of His pious ones”.  Ben Zoma glimpsed at the Divine Presence and was harmed, And with regard to him the verse states: “Have you found honey? Eat as much as is sufficient for you, lest you become full from it and vomit it”.  Aḥer cut down the shoots. In other words, he became a heretic.  Rabbi Akiva came out safely.          Talmud Bavli, Hagiga 14b</vt:lpstr>
      <vt:lpstr> ויָּבֵא אֹתִי אֶל־חֲצַר בֵּית־יה' הַפְּנִימִית וְהִנֵּה־פֶתַח הֵיכַל ה' בֵּין הָאוּלָם וּבֵין הַמִּזְבֵּחַ כְּעֶשְׂרִים וַחֲמִשָּׁה אִישׁ אֲחֹרֵיהֶם אֶל־הֵיכַל ה' וּפְנֵיהֶם קֵדְמָה וְהֵמָּה מִשְׁתַּחֲוִיתֶם קֵדְמָה לַשָּׁמֶשׁ׃</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Harry Freedman</dc:creator>
  <cp:lastModifiedBy>Harry Freedman</cp:lastModifiedBy>
  <cp:revision>9</cp:revision>
  <dcterms:created xsi:type="dcterms:W3CDTF">2018-11-26T13:22:12Z</dcterms:created>
  <dcterms:modified xsi:type="dcterms:W3CDTF">2018-12-04T09:29:13Z</dcterms:modified>
</cp:coreProperties>
</file>